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28" r:id="rId2"/>
  </p:sldMasterIdLst>
  <p:notesMasterIdLst>
    <p:notesMasterId r:id="rId13"/>
  </p:notesMasterIdLst>
  <p:sldIdLst>
    <p:sldId id="256" r:id="rId3"/>
    <p:sldId id="3907" r:id="rId4"/>
    <p:sldId id="3898" r:id="rId5"/>
    <p:sldId id="3899" r:id="rId6"/>
    <p:sldId id="257" r:id="rId7"/>
    <p:sldId id="3900" r:id="rId8"/>
    <p:sldId id="3901" r:id="rId9"/>
    <p:sldId id="3902" r:id="rId10"/>
    <p:sldId id="3903" r:id="rId11"/>
    <p:sldId id="3906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sco-Beck, LaKeisha" initials="SL" lastIdx="39" clrIdx="0">
    <p:extLst>
      <p:ext uri="{19B8F6BF-5375-455C-9EA6-DF929625EA0E}">
        <p15:presenceInfo xmlns="" xmlns:p15="http://schemas.microsoft.com/office/powerpoint/2012/main" userId="S::lsisco1@stjude.org::f51cc79a-56d3-4fa1-865a-838e8e7ef2cd" providerId="AD"/>
      </p:ext>
    </p:extLst>
  </p:cmAuthor>
  <p:cmAuthor id="2" name="Hayley Penan" initials="HP" lastIdx="2" clrIdx="1">
    <p:extLst>
      <p:ext uri="{19B8F6BF-5375-455C-9EA6-DF929625EA0E}">
        <p15:presenceInfo xmlns="" xmlns:p15="http://schemas.microsoft.com/office/powerpoint/2012/main" userId="e17a2dbe123e1c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88D2B"/>
    <a:srgbClr val="00B2E3"/>
    <a:srgbClr val="005E85"/>
    <a:srgbClr val="FFB805"/>
    <a:srgbClr val="004D8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2807" autoAdjust="0"/>
  </p:normalViewPr>
  <p:slideViewPr>
    <p:cSldViewPr>
      <p:cViewPr>
        <p:scale>
          <a:sx n="75" d="100"/>
          <a:sy n="75" d="100"/>
        </p:scale>
        <p:origin x="-1260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85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7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194EA08-A9BD-471E-A991-6FF79D4A25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5F2E14C-AA1F-4819-985A-3734BC919F4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0E3CF31-87B5-4D71-A1F4-2EE3ABB015A3}" type="datetimeFigureOut">
              <a:rPr lang="en-US"/>
              <a:pPr>
                <a:defRPr/>
              </a:pPr>
              <a:t>2/16/2023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42A6C9AD-4C0E-4786-9DCD-95DD555770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371078A2-B5BC-4261-8998-63AE09C22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1CB8FBF-FFD9-4E01-A220-C220EDA4F5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3FF5B6E-2BA9-48AB-BABB-5CF163580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EDB7A9C-6FCC-4931-8C08-37ABD944A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="" xmlns:a16="http://schemas.microsoft.com/office/drawing/2014/main" id="{DF4633D5-6605-49F4-AD39-94B14703F4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="" xmlns:a16="http://schemas.microsoft.com/office/drawing/2014/main" id="{5BBD0626-81F2-4AA6-BE7F-A5A06A964F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5124" name="Slide Number Placeholder 3">
            <a:extLst>
              <a:ext uri="{FF2B5EF4-FFF2-40B4-BE49-F238E27FC236}">
                <a16:creationId xmlns="" xmlns:a16="http://schemas.microsoft.com/office/drawing/2014/main" id="{98F6F8F1-1698-4878-97D8-74D2129CE3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F74A2E-A776-4B03-81E7-C93B0B2CE564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="" xmlns:a16="http://schemas.microsoft.com/office/drawing/2014/main" id="{25482FC7-05C2-4E21-9016-289DD98A0D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="" xmlns:a16="http://schemas.microsoft.com/office/drawing/2014/main" id="{7CE6A050-1C23-488C-9DB6-79A1E7DA8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Use verbs that describe the action you want the learner to take, according to the level of the program.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/>
              <a:t>Beginner = lower level thinking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/>
              <a:t>Intermediate = gradually higher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/>
              <a:t>Advanced = highest level thinking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The next slide has verb suggestions from Bloom’s taxonomy.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Stay away from words open to many interpretations such as “know, understand, appreciate, grasp the significance of, believe, internalize, etc.”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E.g. At the conclusion of this program you will be able to “write, describe, identify, state, etc.”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E.g. “When faced with an ethical dilemma of taking on a new case adverse to a former client’s, you’ll be able to identify whether it is ‘substantially related’ enough to disqualify you from the case in accordance with MRPC 1.9.”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="" xmlns:a16="http://schemas.microsoft.com/office/drawing/2014/main" id="{B5D3C3D7-0766-464E-A292-07A557C361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F996C3-4974-4961-8AF4-FED44B77C22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="" xmlns:a16="http://schemas.microsoft.com/office/drawing/2014/main" id="{5AD6CC75-FDA0-4737-8BA0-A98710D670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486400" y="-228600"/>
            <a:ext cx="7391400" cy="7121525"/>
          </a:xfrm>
          <a:prstGeom prst="ellipse">
            <a:avLst/>
          </a:prstGeom>
          <a:gradFill rotWithShape="1">
            <a:gsLst>
              <a:gs pos="0">
                <a:srgbClr val="FFA82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96BAB9EB-CE55-4FF7-B987-0324A8F66B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3530600" y="-415925"/>
            <a:ext cx="7391400" cy="7121525"/>
          </a:xfrm>
          <a:prstGeom prst="ellipse">
            <a:avLst/>
          </a:prstGeom>
          <a:gradFill rotWithShape="1">
            <a:gsLst>
              <a:gs pos="0">
                <a:srgbClr val="F88D2B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C261CBE-18A3-41C7-A75E-EC7D494A14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981200"/>
            <a:ext cx="9144000" cy="2209800"/>
          </a:xfrm>
          <a:prstGeom prst="rect">
            <a:avLst/>
          </a:prstGeom>
          <a:solidFill>
            <a:srgbClr val="005E85">
              <a:alpha val="86667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7D02E1FD-9869-4881-9A27-2AA6FC7EA3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15088"/>
            <a:ext cx="5943600" cy="442912"/>
          </a:xfrm>
          <a:prstGeom prst="rect">
            <a:avLst/>
          </a:prstGeom>
          <a:solidFill>
            <a:srgbClr val="005E85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Box 10">
            <a:extLst>
              <a:ext uri="{FF2B5EF4-FFF2-40B4-BE49-F238E27FC236}">
                <a16:creationId xmlns="" xmlns:a16="http://schemas.microsoft.com/office/drawing/2014/main" id="{EA35EF1F-7157-49CE-B6BD-4418A1DA1D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200" y="6477000"/>
            <a:ext cx="431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www.americanbar.org/health | @abahealthlaw</a:t>
            </a:r>
          </a:p>
        </p:txBody>
      </p:sp>
      <p:pic>
        <p:nvPicPr>
          <p:cNvPr id="9" name="Picture 14">
            <a:extLst>
              <a:ext uri="{FF2B5EF4-FFF2-40B4-BE49-F238E27FC236}">
                <a16:creationId xmlns="" xmlns:a16="http://schemas.microsoft.com/office/drawing/2014/main" id="{BBF74209-FDCB-4ED8-80CC-B1D9E689B9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5622925"/>
            <a:ext cx="25146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133600"/>
            <a:ext cx="8534400" cy="1219200"/>
          </a:xfrm>
        </p:spPr>
        <p:txBody>
          <a:bodyPr/>
          <a:lstStyle>
            <a:lvl1pPr>
              <a:defRPr b="1"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3352800"/>
            <a:ext cx="8534400" cy="6858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034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0397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07323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9448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60216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3437207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24850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55369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39092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02071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829006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="" xmlns:a16="http://schemas.microsoft.com/office/drawing/2014/main" id="{5AD6CC75-FDA0-4737-8BA0-A98710D670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486400" y="-228600"/>
            <a:ext cx="7391400" cy="7121525"/>
          </a:xfrm>
          <a:prstGeom prst="ellipse">
            <a:avLst/>
          </a:prstGeom>
          <a:gradFill rotWithShape="1">
            <a:gsLst>
              <a:gs pos="0">
                <a:srgbClr val="FFA82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96BAB9EB-CE55-4FF7-B987-0324A8F66B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3530600" y="-415925"/>
            <a:ext cx="7391400" cy="7121525"/>
          </a:xfrm>
          <a:prstGeom prst="ellipse">
            <a:avLst/>
          </a:prstGeom>
          <a:gradFill rotWithShape="1">
            <a:gsLst>
              <a:gs pos="0">
                <a:srgbClr val="F88D2B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C261CBE-18A3-41C7-A75E-EC7D494A14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981200"/>
            <a:ext cx="9144000" cy="2209800"/>
          </a:xfrm>
          <a:prstGeom prst="rect">
            <a:avLst/>
          </a:prstGeom>
          <a:solidFill>
            <a:srgbClr val="005E85">
              <a:alpha val="86667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7D02E1FD-9869-4881-9A27-2AA6FC7EA3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15088"/>
            <a:ext cx="5943600" cy="442912"/>
          </a:xfrm>
          <a:prstGeom prst="rect">
            <a:avLst/>
          </a:prstGeom>
          <a:solidFill>
            <a:srgbClr val="005E85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Box 10">
            <a:extLst>
              <a:ext uri="{FF2B5EF4-FFF2-40B4-BE49-F238E27FC236}">
                <a16:creationId xmlns="" xmlns:a16="http://schemas.microsoft.com/office/drawing/2014/main" id="{EA35EF1F-7157-49CE-B6BD-4418A1DA1D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200" y="6477000"/>
            <a:ext cx="431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www.americanbar.org/health | @abahealthlaw</a:t>
            </a:r>
          </a:p>
        </p:txBody>
      </p:sp>
      <p:pic>
        <p:nvPicPr>
          <p:cNvPr id="9" name="Picture 14">
            <a:extLst>
              <a:ext uri="{FF2B5EF4-FFF2-40B4-BE49-F238E27FC236}">
                <a16:creationId xmlns="" xmlns:a16="http://schemas.microsoft.com/office/drawing/2014/main" id="{BBF74209-FDCB-4ED8-80CC-B1D9E689B9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5622925"/>
            <a:ext cx="25146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133600"/>
            <a:ext cx="8534400" cy="1219200"/>
          </a:xfrm>
        </p:spPr>
        <p:txBody>
          <a:bodyPr/>
          <a:lstStyle>
            <a:lvl1pPr>
              <a:defRPr b="1"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3352800"/>
            <a:ext cx="8534400" cy="6858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698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6828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178963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800346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234045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3933475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29479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742545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0754587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35516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91694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>
            <a:extLst>
              <a:ext uri="{FF2B5EF4-FFF2-40B4-BE49-F238E27FC236}">
                <a16:creationId xmlns="" xmlns:a16="http://schemas.microsoft.com/office/drawing/2014/main" id="{CF28DFEE-F231-4B0B-905A-7A4A186641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6200"/>
            <a:ext cx="9144000" cy="838200"/>
          </a:xfrm>
          <a:prstGeom prst="rect">
            <a:avLst/>
          </a:prstGeom>
          <a:solidFill>
            <a:srgbClr val="005E85">
              <a:alpha val="86667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7" name="Rectangle 2">
            <a:extLst>
              <a:ext uri="{FF2B5EF4-FFF2-40B4-BE49-F238E27FC236}">
                <a16:creationId xmlns="" xmlns:a16="http://schemas.microsoft.com/office/drawing/2014/main" id="{EDF268A2-4BBD-4B9A-B825-B94A6EFD73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="" xmlns:a16="http://schemas.microsoft.com/office/drawing/2014/main" id="{081F0923-7BA4-4EE8-81A3-A7482E920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43F44F6C-C40A-4656-901C-63E8F2419B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15088"/>
            <a:ext cx="6705600" cy="442912"/>
          </a:xfrm>
          <a:prstGeom prst="rect">
            <a:avLst/>
          </a:prstGeom>
          <a:solidFill>
            <a:srgbClr val="005E85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Text Box 10">
            <a:extLst>
              <a:ext uri="{FF2B5EF4-FFF2-40B4-BE49-F238E27FC236}">
                <a16:creationId xmlns="" xmlns:a16="http://schemas.microsoft.com/office/drawing/2014/main" id="{A279F841-A491-4C8E-B8F6-37661F5E40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200" y="6477000"/>
            <a:ext cx="431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www.americanbar.org/health | @abahealthlaw</a:t>
            </a:r>
          </a:p>
        </p:txBody>
      </p:sp>
      <p:pic>
        <p:nvPicPr>
          <p:cNvPr id="1031" name="Picture 2">
            <a:extLst>
              <a:ext uri="{FF2B5EF4-FFF2-40B4-BE49-F238E27FC236}">
                <a16:creationId xmlns="" xmlns:a16="http://schemas.microsoft.com/office/drawing/2014/main" id="{5C91BCA7-CF34-4E77-819C-383B20A256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1828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800">
          <a:solidFill>
            <a:srgbClr val="005E85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800">
          <a:solidFill>
            <a:srgbClr val="005E85"/>
          </a:solidFill>
          <a:latin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400">
          <a:solidFill>
            <a:srgbClr val="005E85"/>
          </a:solidFill>
          <a:latin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000">
          <a:solidFill>
            <a:srgbClr val="005E85"/>
          </a:solidFill>
          <a:latin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000">
          <a:solidFill>
            <a:srgbClr val="005E85"/>
          </a:solidFill>
          <a:latin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>
            <a:extLst>
              <a:ext uri="{FF2B5EF4-FFF2-40B4-BE49-F238E27FC236}">
                <a16:creationId xmlns="" xmlns:a16="http://schemas.microsoft.com/office/drawing/2014/main" id="{CF28DFEE-F231-4B0B-905A-7A4A186641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76200"/>
            <a:ext cx="9144000" cy="838200"/>
          </a:xfrm>
          <a:prstGeom prst="rect">
            <a:avLst/>
          </a:prstGeom>
          <a:solidFill>
            <a:srgbClr val="005E85">
              <a:alpha val="86667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7" name="Rectangle 2">
            <a:extLst>
              <a:ext uri="{FF2B5EF4-FFF2-40B4-BE49-F238E27FC236}">
                <a16:creationId xmlns="" xmlns:a16="http://schemas.microsoft.com/office/drawing/2014/main" id="{EDF268A2-4BBD-4B9A-B825-B94A6EFD73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="" xmlns:a16="http://schemas.microsoft.com/office/drawing/2014/main" id="{081F0923-7BA4-4EE8-81A3-A7482E920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43F44F6C-C40A-4656-901C-63E8F2419B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15088"/>
            <a:ext cx="6705600" cy="442912"/>
          </a:xfrm>
          <a:prstGeom prst="rect">
            <a:avLst/>
          </a:prstGeom>
          <a:solidFill>
            <a:srgbClr val="005E85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Text Box 10">
            <a:extLst>
              <a:ext uri="{FF2B5EF4-FFF2-40B4-BE49-F238E27FC236}">
                <a16:creationId xmlns="" xmlns:a16="http://schemas.microsoft.com/office/drawing/2014/main" id="{A279F841-A491-4C8E-B8F6-37661F5E40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200" y="6477000"/>
            <a:ext cx="431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www.americanbar.org/health | @abahealthlaw</a:t>
            </a:r>
          </a:p>
        </p:txBody>
      </p:sp>
      <p:pic>
        <p:nvPicPr>
          <p:cNvPr id="1031" name="Picture 2">
            <a:extLst>
              <a:ext uri="{FF2B5EF4-FFF2-40B4-BE49-F238E27FC236}">
                <a16:creationId xmlns="" xmlns:a16="http://schemas.microsoft.com/office/drawing/2014/main" id="{5C91BCA7-CF34-4E77-819C-383B20A256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943600"/>
            <a:ext cx="1828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9767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800">
          <a:solidFill>
            <a:srgbClr val="005E85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800">
          <a:solidFill>
            <a:srgbClr val="005E85"/>
          </a:solidFill>
          <a:latin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400">
          <a:solidFill>
            <a:srgbClr val="005E85"/>
          </a:solidFill>
          <a:latin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000">
          <a:solidFill>
            <a:srgbClr val="005E85"/>
          </a:solidFill>
          <a:latin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88D2B"/>
        </a:buClr>
        <a:buFont typeface="Arial" panose="020B0604020202020204" pitchFamily="34" charset="0"/>
        <a:buChar char="•"/>
        <a:defRPr sz="2000">
          <a:solidFill>
            <a:srgbClr val="005E85"/>
          </a:solidFill>
          <a:latin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B805"/>
        </a:buClr>
        <a:buChar char="»"/>
        <a:defRPr sz="2000">
          <a:solidFill>
            <a:srgbClr val="004D8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ary@condado-group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6">
            <a:extLst>
              <a:ext uri="{FF2B5EF4-FFF2-40B4-BE49-F238E27FC236}">
                <a16:creationId xmlns="" xmlns:a16="http://schemas.microsoft.com/office/drawing/2014/main" id="{9C876819-323E-46E2-A968-25E35E6B5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438400"/>
            <a:ext cx="7162800" cy="131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88D2B"/>
              </a:buClr>
              <a:buFont typeface="Arial" panose="020B0604020202020204" pitchFamily="34" charset="0"/>
              <a:buChar char="•"/>
              <a:defRPr sz="2800">
                <a:solidFill>
                  <a:srgbClr val="005E85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88D2B"/>
              </a:buClr>
              <a:buFont typeface="Arial" panose="020B0604020202020204" pitchFamily="34" charset="0"/>
              <a:buChar char="•"/>
              <a:defRPr sz="2800">
                <a:solidFill>
                  <a:srgbClr val="005E85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88D2B"/>
              </a:buClr>
              <a:buFont typeface="Arial" panose="020B0604020202020204" pitchFamily="34" charset="0"/>
              <a:buChar char="•"/>
              <a:defRPr sz="2400">
                <a:solidFill>
                  <a:srgbClr val="005E85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88D2B"/>
              </a:buClr>
              <a:buFont typeface="Arial" panose="020B0604020202020204" pitchFamily="34" charset="0"/>
              <a:buChar char="•"/>
              <a:defRPr sz="2000">
                <a:solidFill>
                  <a:srgbClr val="005E85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88D2B"/>
              </a:buClr>
              <a:buFont typeface="Arial" panose="020B0604020202020204" pitchFamily="34" charset="0"/>
              <a:buChar char="•"/>
              <a:defRPr sz="2000">
                <a:solidFill>
                  <a:srgbClr val="005E85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8D2B"/>
              </a:buClr>
              <a:buFont typeface="Arial" panose="020B0604020202020204" pitchFamily="34" charset="0"/>
              <a:buChar char="•"/>
              <a:defRPr sz="2000">
                <a:solidFill>
                  <a:srgbClr val="005E85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8D2B"/>
              </a:buClr>
              <a:buFont typeface="Arial" panose="020B0604020202020204" pitchFamily="34" charset="0"/>
              <a:buChar char="•"/>
              <a:defRPr sz="2000">
                <a:solidFill>
                  <a:srgbClr val="005E85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8D2B"/>
              </a:buClr>
              <a:buFont typeface="Arial" panose="020B0604020202020204" pitchFamily="34" charset="0"/>
              <a:buChar char="•"/>
              <a:defRPr sz="2000">
                <a:solidFill>
                  <a:srgbClr val="005E85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8D2B"/>
              </a:buClr>
              <a:buFont typeface="Arial" panose="020B0604020202020204" pitchFamily="34" charset="0"/>
              <a:buChar char="•"/>
              <a:defRPr sz="2000">
                <a:solidFill>
                  <a:srgbClr val="005E85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sz="2400" b="1" dirty="0">
                <a:solidFill>
                  <a:srgbClr val="F88D2B"/>
                </a:solidFill>
                <a:latin typeface="+mj-lt"/>
                <a:ea typeface="Times New Roman" panose="02020603050405020304" pitchFamily="18" charset="0"/>
              </a:rPr>
              <a:t>Pitfalls of Advance Directives in the Post-Acute Space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100" dirty="0">
                <a:solidFill>
                  <a:schemeClr val="bg1"/>
                </a:solidFill>
              </a:rPr>
              <a:t>Tuesday, February 28, 2023 | 12:00 PM 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Good, The Bad and The Ugly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12509"/>
            <a:ext cx="8229600" cy="516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 smtClean="0"/>
              <a:t>A Spaghetti Western ?</a:t>
            </a:r>
          </a:p>
          <a:p>
            <a:pPr algn="ctr"/>
            <a:endParaRPr lang="en-US" sz="3200" b="1" dirty="0" smtClean="0"/>
          </a:p>
          <a:p>
            <a:pPr algn="ctr">
              <a:buNone/>
            </a:pPr>
            <a:r>
              <a:rPr lang="en-US" sz="3200" b="1" dirty="0" smtClean="0"/>
              <a:t>or Your Medical History ?</a:t>
            </a:r>
          </a:p>
          <a:p>
            <a:pPr algn="ctr"/>
            <a:endParaRPr lang="en-US" sz="3200" b="1" dirty="0" smtClean="0"/>
          </a:p>
          <a:p>
            <a:pPr algn="ctr">
              <a:buNone/>
            </a:pPr>
            <a:r>
              <a:rPr lang="en-US" sz="3200" b="1" dirty="0" smtClean="0"/>
              <a:t>What Can You Do To Help Yourself ?</a:t>
            </a:r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pPr>
              <a:buNone/>
            </a:pPr>
            <a:r>
              <a:rPr lang="en-US" sz="2400" dirty="0" smtClean="0"/>
              <a:t>Mary </a:t>
            </a:r>
            <a:r>
              <a:rPr lang="en-US" sz="2400" dirty="0" err="1" smtClean="0"/>
              <a:t>Vigal</a:t>
            </a:r>
            <a:r>
              <a:rPr lang="en-US" sz="2400" dirty="0" smtClean="0"/>
              <a:t> JD, LL. M. Tax</a:t>
            </a:r>
          </a:p>
          <a:p>
            <a:pPr>
              <a:buNone/>
            </a:pPr>
            <a:r>
              <a:rPr lang="en-US" sz="2400" b="1" dirty="0" smtClean="0"/>
              <a:t> </a:t>
            </a:r>
            <a:endParaRPr 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wner\Pictures\My Pictures important\Ma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97" r="997"/>
          <a:stretch>
            <a:fillRect/>
          </a:stretch>
        </p:blipFill>
        <p:spPr bwMode="auto">
          <a:xfrm>
            <a:off x="533400" y="1112520"/>
            <a:ext cx="1527557" cy="155448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86000" y="1143000"/>
            <a:ext cx="5867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buNone/>
            </a:pPr>
            <a:r>
              <a:rPr lang="en-US" b="1" dirty="0" smtClean="0"/>
              <a:t>Mary </a:t>
            </a:r>
            <a:r>
              <a:rPr lang="en-US" b="1" dirty="0" err="1" smtClean="0"/>
              <a:t>Vigal</a:t>
            </a:r>
            <a:r>
              <a:rPr lang="en-US" b="1" dirty="0" smtClean="0"/>
              <a:t>, JD, LL.M. Tax</a:t>
            </a:r>
          </a:p>
          <a:p>
            <a:pPr>
              <a:lnSpc>
                <a:spcPct val="170000"/>
              </a:lnSpc>
              <a:buNone/>
            </a:pPr>
            <a:r>
              <a:rPr lang="en-US" b="1" dirty="0" smtClean="0">
                <a:hlinkClick r:id="rId3"/>
              </a:rPr>
              <a:t>mary@condado-group.com</a:t>
            </a:r>
            <a:endParaRPr lang="en-US" b="1" dirty="0" smtClean="0"/>
          </a:p>
          <a:p>
            <a:pPr>
              <a:lnSpc>
                <a:spcPct val="170000"/>
              </a:lnSpc>
              <a:buNone/>
            </a:pPr>
            <a:r>
              <a:rPr lang="en-US" b="1" dirty="0" smtClean="0"/>
              <a:t>Tax Advice and Consulting – Former Professor LL.M. and MBA Tax programs Golden Gate University and Visiting Professor in Tax Santa Clara University School of Law</a:t>
            </a:r>
          </a:p>
          <a:p>
            <a:pPr>
              <a:lnSpc>
                <a:spcPct val="170000"/>
              </a:lnSpc>
              <a:buNone/>
            </a:pPr>
            <a:r>
              <a:rPr lang="en-US" b="1" dirty="0" smtClean="0"/>
              <a:t>ABA Elder Law, Elder Abuse &amp; Health Law Committees</a:t>
            </a:r>
          </a:p>
          <a:p>
            <a:pPr>
              <a:lnSpc>
                <a:spcPct val="170000"/>
              </a:lnSpc>
              <a:buNone/>
            </a:pPr>
            <a:r>
              <a:rPr lang="en-US" b="1" dirty="0" smtClean="0"/>
              <a:t>Director with Survive a Stroke Foundation</a:t>
            </a:r>
          </a:p>
          <a:p>
            <a:pPr>
              <a:lnSpc>
                <a:spcPct val="170000"/>
              </a:lnSpc>
              <a:buNone/>
            </a:pPr>
            <a:r>
              <a:rPr lang="en-US" b="1" dirty="0" smtClean="0"/>
              <a:t>www.surviveastroke.org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="" xmlns:a16="http://schemas.microsoft.com/office/drawing/2014/main" id="{BF6DB4BF-6236-4732-98C8-DD7BC01CE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#1 The Good</a:t>
            </a:r>
            <a:endParaRPr lang="en-US" altLang="en-US" dirty="0"/>
          </a:p>
        </p:txBody>
      </p:sp>
      <p:sp>
        <p:nvSpPr>
          <p:cNvPr id="13315" name="Content Placeholder 2">
            <a:extLst>
              <a:ext uri="{FF2B5EF4-FFF2-40B4-BE49-F238E27FC236}">
                <a16:creationId xmlns="" xmlns:a16="http://schemas.microsoft.com/office/drawing/2014/main" id="{EDCC55C0-475A-4082-BE4E-6D642132E2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Patient to ER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Advance Directive Durable 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Health Care POA 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Agent is with Patient</a:t>
            </a:r>
          </a:p>
          <a:p>
            <a:pPr>
              <a:lnSpc>
                <a:spcPct val="200000"/>
              </a:lnSpc>
              <a:buNone/>
            </a:pPr>
            <a:endParaRPr lang="en-US" sz="1800" b="1" dirty="0" smtClean="0"/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ER is saying DNR ?           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Agent Says No ! Full Code !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ER repeats DNR ?</a:t>
            </a:r>
          </a:p>
          <a:p>
            <a:endParaRPr lang="en-US" altLang="en-US" dirty="0"/>
          </a:p>
        </p:txBody>
      </p:sp>
      <p:pic>
        <p:nvPicPr>
          <p:cNvPr id="4" name="Picture 15" descr="C:\Documents and Settings\William Vigal\Local Settings\Temporary Internet Files\Content.IE5\UI5OTG63\MC900198489[1].wmf"/>
          <p:cNvPicPr>
            <a:picLocks noChangeAspect="1" noChangeArrowheads="1"/>
          </p:cNvPicPr>
          <p:nvPr/>
        </p:nvPicPr>
        <p:blipFill>
          <a:blip r:embed="rId2" cstate="print"/>
          <a:srcRect l="7628" r="7628"/>
          <a:stretch>
            <a:fillRect/>
          </a:stretch>
        </p:blipFill>
        <p:spPr bwMode="auto">
          <a:xfrm>
            <a:off x="4191000" y="1676400"/>
            <a:ext cx="463216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="" xmlns:a16="http://schemas.microsoft.com/office/drawing/2014/main" id="{63DFF5ED-5003-49EB-879E-17009723AA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Directives are Not DNRs</a:t>
            </a:r>
            <a:endParaRPr lang="en-US" altLang="en-US" dirty="0"/>
          </a:p>
        </p:txBody>
      </p:sp>
      <p:sp>
        <p:nvSpPr>
          <p:cNvPr id="14339" name="Rectangle 3">
            <a:extLst>
              <a:ext uri="{FF2B5EF4-FFF2-40B4-BE49-F238E27FC236}">
                <a16:creationId xmlns="" xmlns:a16="http://schemas.microsoft.com/office/drawing/2014/main" id="{A1AF6867-7888-460D-BEE2-CECA228EC0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382000" cy="51816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At any age, a medical emergency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can leave a person too ill to make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his or her own health care decisions.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Typically health care choices are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documented in living wills and/or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durable powers of attorney for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health care. These are referred to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as advance directives and are not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intended to be end of life instructions. 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Often they are done as a part of an estate plan</a:t>
            </a:r>
            <a:r>
              <a:rPr lang="en-US" sz="2400" b="1" dirty="0" smtClean="0"/>
              <a:t>.</a:t>
            </a:r>
          </a:p>
          <a:p>
            <a:endParaRPr lang="en-US" altLang="en-US" sz="2400" dirty="0"/>
          </a:p>
        </p:txBody>
      </p:sp>
      <p:pic>
        <p:nvPicPr>
          <p:cNvPr id="4" name="Picture Placeholder 5" descr="law-753482_640.png"/>
          <p:cNvPicPr>
            <a:picLocks noChangeAspect="1"/>
          </p:cNvPicPr>
          <p:nvPr/>
        </p:nvPicPr>
        <p:blipFill>
          <a:blip r:embed="rId3" cstate="print"/>
          <a:srcRect l="6367" r="6367"/>
          <a:stretch>
            <a:fillRect/>
          </a:stretch>
        </p:blipFill>
        <p:spPr bwMode="auto">
          <a:xfrm>
            <a:off x="5029200" y="1828413"/>
            <a:ext cx="3803370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POLSTS are Not DNRs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The POLST is a medical order, not a legal 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document. The POLST can become outdated 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and produce the wrong life or death result.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If a POLST is not kept current or followed 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correctly, a person’s wishes may evaporate </a:t>
            </a:r>
          </a:p>
          <a:p>
            <a:pPr>
              <a:lnSpc>
                <a:spcPct val="150000"/>
              </a:lnSpc>
              <a:buNone/>
            </a:pPr>
            <a:r>
              <a:rPr lang="en-US" sz="1800" b="1" dirty="0" smtClean="0"/>
              <a:t>in a medical emergency. 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POLST: Physician's Order for Life Sustaining Treatment - Care is The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152899"/>
            <a:ext cx="2552700" cy="1790701"/>
          </a:xfrm>
          <a:prstGeom prst="rect">
            <a:avLst/>
          </a:prstGeom>
          <a:noFill/>
        </p:spPr>
      </p:pic>
      <p:pic>
        <p:nvPicPr>
          <p:cNvPr id="5" name="Picture 6" descr="Editable polst ca: Fill out &amp; sign online | DocH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219200"/>
            <a:ext cx="3231647" cy="4297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#2 The Bad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382712"/>
            <a:ext cx="4268788" cy="3951288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Health Care agent can not be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there when medical decisions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are being made.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Medical Strangers are not always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interpreting legal documents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correctly or the documents leave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gaps.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Health Care agent wonders</a:t>
            </a:r>
          </a:p>
          <a:p>
            <a:pPr>
              <a:lnSpc>
                <a:spcPct val="150000"/>
              </a:lnSpc>
              <a:buNone/>
            </a:pPr>
            <a:r>
              <a:rPr lang="en-US" sz="2000" b="1" dirty="0" smtClean="0"/>
              <a:t>what is happening ! ?</a:t>
            </a:r>
          </a:p>
          <a:p>
            <a:endParaRPr lang="en-US" dirty="0"/>
          </a:p>
        </p:txBody>
      </p:sp>
      <p:pic>
        <p:nvPicPr>
          <p:cNvPr id="7" name="Picture 9" descr="C:\Documents and Settings\William Vigal\Local Settings\Temporary Internet Files\Content.IE5\A4SL0P3E\MC900198187[1].wm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9556" b="19556"/>
          <a:stretch>
            <a:fillRect/>
          </a:stretch>
        </p:blipFill>
        <p:spPr bwMode="auto">
          <a:xfrm>
            <a:off x="4907872" y="1143000"/>
            <a:ext cx="347412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 descr="MC900434403[1]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4875" y="4035425"/>
            <a:ext cx="13620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#3 The Ugly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800600" cy="4525963"/>
          </a:xfrm>
        </p:spPr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No Phone Call to Health Care Agent? 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No Transport to Another Facility ?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Patient illness prevents the patient from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voicing their medical choices now -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has to ”trust” the medical stranger.  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Is this Informed Consent?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Hospital Release for patient now is </a:t>
            </a:r>
          </a:p>
          <a:p>
            <a:pPr>
              <a:lnSpc>
                <a:spcPct val="200000"/>
              </a:lnSpc>
              <a:buNone/>
            </a:pPr>
            <a:r>
              <a:rPr lang="en-US" sz="1800" b="1" dirty="0" smtClean="0"/>
              <a:t>not back to home but to the morgue</a:t>
            </a:r>
          </a:p>
          <a:p>
            <a:endParaRPr lang="en-US" sz="1600" dirty="0"/>
          </a:p>
        </p:txBody>
      </p:sp>
      <p:pic>
        <p:nvPicPr>
          <p:cNvPr id="5" name="Picture 16" descr="MC900239699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7919" b="7919"/>
          <a:stretch>
            <a:fillRect/>
          </a:stretch>
        </p:blipFill>
        <p:spPr bwMode="auto">
          <a:xfrm>
            <a:off x="5129174" y="1219200"/>
            <a:ext cx="1805026" cy="142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MC9002791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362200"/>
            <a:ext cx="15795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MC900442024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154" y="4284433"/>
            <a:ext cx="2129246" cy="150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1, 2, 3 Strikes You’re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2600" dirty="0" smtClean="0"/>
              <a:t>You can prepare </a:t>
            </a:r>
            <a:br>
              <a:rPr lang="en-US" sz="2600" dirty="0" smtClean="0"/>
            </a:br>
            <a:r>
              <a:rPr lang="en-US" sz="2600" b="1" dirty="0" smtClean="0"/>
              <a:t>Be Your Own Coach!*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Make Your Health Care Choices at the right time when you have the capacity to communicate and document </a:t>
            </a:r>
            <a:r>
              <a:rPr lang="en-US" b="1" u="sng" dirty="0" smtClean="0"/>
              <a:t>your intent in your own words</a:t>
            </a:r>
          </a:p>
          <a:p>
            <a:pPr algn="ctr">
              <a:buNone/>
            </a:pPr>
            <a:r>
              <a:rPr lang="en-US" b="1" u="sng" dirty="0" smtClean="0"/>
              <a:t>What’s next then?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1200" b="1" dirty="0" smtClean="0"/>
              <a:t>* From Sports Lead:  www.surviveastroke.org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Sports Lead – Be Your own Coach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Google Shape;54;p13"/>
          <p:cNvPicPr preferRelativeResize="0">
            <a:picLocks noGrp="1"/>
          </p:cNvPicPr>
          <p:nvPr>
            <p:ph idx="1"/>
          </p:nvPr>
        </p:nvPicPr>
        <p:blipFill>
          <a:blip r:embed="rId2" cstate="print">
            <a:alphaModFix/>
          </a:blip>
          <a:srcRect l="5566" r="5566"/>
          <a:stretch>
            <a:fillRect/>
          </a:stretch>
        </p:blipFill>
        <p:spPr>
          <a:xfrm>
            <a:off x="152400" y="1066800"/>
            <a:ext cx="6502459" cy="48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781800" y="99060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75"/>
            </a:pPr>
            <a:r>
              <a:rPr lang="en-US" sz="2000" b="1" dirty="0" smtClean="0">
                <a:latin typeface="Roboto Black"/>
                <a:ea typeface="Roboto Black"/>
                <a:cs typeface="Roboto Black"/>
                <a:sym typeface="Roboto Black"/>
              </a:rPr>
              <a:t>L</a:t>
            </a: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earn About Medical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75"/>
            </a:pPr>
            <a:endParaRPr lang="en-US" sz="1600" b="1" dirty="0" smtClean="0">
              <a:latin typeface="Roboto Medium"/>
              <a:ea typeface="Roboto Medium"/>
              <a:cs typeface="Roboto Medium"/>
              <a:sym typeface="Roboto Medium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75"/>
            </a:pPr>
            <a:r>
              <a:rPr lang="en-US" sz="2000" b="1" dirty="0" smtClean="0">
                <a:latin typeface="Roboto Black"/>
                <a:ea typeface="Roboto Black"/>
                <a:cs typeface="Roboto Black"/>
                <a:sym typeface="Roboto Black"/>
              </a:rPr>
              <a:t>E</a:t>
            </a: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mergencies Happen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75"/>
            </a:pPr>
            <a:endParaRPr lang="en-US" sz="1600" b="1" dirty="0" smtClean="0">
              <a:latin typeface="Roboto Medium"/>
              <a:ea typeface="Roboto Medium"/>
              <a:cs typeface="Roboto Medium"/>
              <a:sym typeface="Roboto Medium"/>
            </a:endParaRPr>
          </a:p>
          <a:p>
            <a:pPr>
              <a:spcBef>
                <a:spcPts val="0"/>
              </a:spcBef>
              <a:buClr>
                <a:schemeClr val="dk1"/>
              </a:buClr>
              <a:buSzPts val="275"/>
            </a:pPr>
            <a:r>
              <a:rPr lang="en-US" sz="2000" b="1" dirty="0" smtClean="0">
                <a:latin typeface="Roboto Black"/>
                <a:ea typeface="Roboto Black"/>
                <a:cs typeface="Roboto Black"/>
                <a:sym typeface="Roboto Black"/>
              </a:rPr>
              <a:t>A</a:t>
            </a: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wareness of Medical</a:t>
            </a:r>
          </a:p>
          <a:p>
            <a:pPr>
              <a:spcBef>
                <a:spcPts val="0"/>
              </a:spcBef>
            </a:pPr>
            <a:endParaRPr lang="en-US" sz="1600" b="1" dirty="0" smtClean="0">
              <a:latin typeface="Roboto Black"/>
              <a:ea typeface="Roboto Black"/>
              <a:cs typeface="Roboto Black"/>
              <a:sym typeface="Roboto Black"/>
            </a:endParaRPr>
          </a:p>
          <a:p>
            <a:pPr>
              <a:spcBef>
                <a:spcPts val="0"/>
              </a:spcBef>
            </a:pPr>
            <a:r>
              <a:rPr lang="en-US" sz="2000" b="1" dirty="0" smtClean="0">
                <a:latin typeface="Roboto Black"/>
                <a:ea typeface="Roboto Black"/>
                <a:cs typeface="Roboto Black"/>
                <a:sym typeface="Roboto Black"/>
              </a:rPr>
              <a:t>D</a:t>
            </a: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evelop a Plan</a:t>
            </a:r>
          </a:p>
          <a:p>
            <a:pPr>
              <a:spcBef>
                <a:spcPts val="0"/>
              </a:spcBef>
            </a:pPr>
            <a:endParaRPr lang="en-US" sz="1600" b="1" dirty="0" smtClean="0">
              <a:latin typeface="Roboto Medium"/>
              <a:ea typeface="Roboto Medium"/>
              <a:cs typeface="Roboto Medium"/>
              <a:sym typeface="Roboto Medium"/>
            </a:endParaRP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Be a Coach for Your 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Medical !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Make it Fun – Get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Interested- Make it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Happen !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Only You Can Make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The Difference for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Yourself.</a:t>
            </a:r>
          </a:p>
          <a:p>
            <a:pPr>
              <a:spcBef>
                <a:spcPts val="0"/>
              </a:spcBef>
            </a:pP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Contact Me If You </a:t>
            </a:r>
          </a:p>
          <a:p>
            <a:pPr>
              <a:spcBef>
                <a:spcPts val="0"/>
              </a:spcBef>
            </a:pPr>
            <a:r>
              <a:rPr lang="en-US" sz="1600" b="1" smtClean="0">
                <a:latin typeface="Roboto Medium"/>
                <a:ea typeface="Roboto Medium"/>
                <a:cs typeface="Roboto Medium"/>
                <a:sym typeface="Roboto Medium"/>
              </a:rPr>
              <a:t>Need Ideas Before</a:t>
            </a:r>
          </a:p>
          <a:p>
            <a:pPr>
              <a:spcBef>
                <a:spcPts val="0"/>
              </a:spcBef>
            </a:pPr>
            <a:r>
              <a:rPr lang="en-US" sz="1600" b="1" smtClean="0">
                <a:latin typeface="Roboto Medium"/>
                <a:ea typeface="Roboto Medium"/>
                <a:cs typeface="Roboto Medium"/>
                <a:sym typeface="Roboto Medium"/>
              </a:rPr>
              <a:t>Its </a:t>
            </a:r>
            <a:r>
              <a:rPr lang="en-US" sz="1600" b="1" dirty="0" smtClean="0">
                <a:latin typeface="Roboto Medium"/>
                <a:ea typeface="Roboto Medium"/>
                <a:cs typeface="Roboto Medium"/>
                <a:sym typeface="Roboto Medium"/>
              </a:rPr>
              <a:t>Too Late</a:t>
            </a:r>
          </a:p>
          <a:p>
            <a:pPr>
              <a:spcBef>
                <a:spcPts val="0"/>
              </a:spcBef>
            </a:pPr>
            <a:endParaRPr lang="en-US" sz="1600" b="1" dirty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7&quot;/&gt;&lt;/object&gt;&lt;/object&gt;&lt;object type=&quot;8&quot; unique_id=&quot;10008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ABAHLS Presentation Antitrust Template  -  Compatibility Mode" id="{BE9DC899-2E2E-49A2-8268-3E243789FD57}" vid="{84CAC536-C3BE-4650-97A3-20E8656BCA50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ABAHLS Presentation Antitrust Template  -  Compatibility Mode" id="{BE9DC899-2E2E-49A2-8268-3E243789FD57}" vid="{84CAC536-C3BE-4650-97A3-20E8656BCA5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04 Slide Template</Template>
  <TotalTime>5124</TotalTime>
  <Words>561</Words>
  <Application>Microsoft Office PowerPoint</Application>
  <PresentationFormat>On-screen Show (4:3)</PresentationFormat>
  <Paragraphs>106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 Design</vt:lpstr>
      <vt:lpstr>1_Default Design</vt:lpstr>
      <vt:lpstr>Slide 1</vt:lpstr>
      <vt:lpstr>  The Good, The Bad and The Ugly  </vt:lpstr>
      <vt:lpstr>Slide 3</vt:lpstr>
      <vt:lpstr>#1 The Good</vt:lpstr>
      <vt:lpstr>Advance Directives are Not DNRs</vt:lpstr>
      <vt:lpstr>POLSTS are Not DNRs</vt:lpstr>
      <vt:lpstr>#2 The Bad</vt:lpstr>
      <vt:lpstr>#3 The Ugly</vt:lpstr>
      <vt:lpstr>1, 2, 3 Strikes You’re Out</vt:lpstr>
      <vt:lpstr> Sports Lead – Be Your own Coach </vt:lpstr>
    </vt:vector>
  </TitlesOfParts>
  <Company>ABA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Rodenberg, Paige</dc:creator>
  <cp:lastModifiedBy>Owner</cp:lastModifiedBy>
  <cp:revision>154</cp:revision>
  <dcterms:created xsi:type="dcterms:W3CDTF">2020-05-07T20:41:54Z</dcterms:created>
  <dcterms:modified xsi:type="dcterms:W3CDTF">2023-02-16T16:40:25Z</dcterms:modified>
</cp:coreProperties>
</file>